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x="18288000" cy="10287000"/>
  <p:notesSz cx="6858000" cy="9144000"/>
  <p:embeddedFontLst>
    <p:embeddedFont>
      <p:font typeface="Oswald Bold" charset="1" panose="00000800000000000000"/>
      <p:regular r:id="rId64"/>
    </p:embeddedFont>
    <p:embeddedFont>
      <p:font typeface="Montserrat Classic Bold" charset="1" panose="00000800000000000000"/>
      <p:regular r:id="rId65"/>
    </p:embeddedFont>
    <p:embeddedFont>
      <p:font typeface="DM Sans" charset="1" panose="00000000000000000000"/>
      <p:regular r:id="rId66"/>
    </p:embeddedFont>
    <p:embeddedFont>
      <p:font typeface="Open Sauce Bold" charset="1" panose="00000800000000000000"/>
      <p:regular r:id="rId67"/>
    </p:embeddedFont>
    <p:embeddedFont>
      <p:font typeface="DM Sans Bold" charset="1" panose="00000000000000000000"/>
      <p:regular r:id="rId68"/>
    </p:embeddedFont>
    <p:embeddedFont>
      <p:font typeface="Canva Sans" charset="1" panose="020B0503030501040103"/>
      <p:regular r:id="rId69"/>
    </p:embeddedFont>
    <p:embeddedFont>
      <p:font typeface="Oswald" charset="1" panose="00000500000000000000"/>
      <p:regular r:id="rId70"/>
    </p:embeddedFont>
    <p:embeddedFont>
      <p:font typeface="DM Sans Bold Italics" charset="1" panose="00000000000000000000"/>
      <p:regular r:id="rId71"/>
    </p:embeddedFont>
    <p:embeddedFont>
      <p:font typeface="DM Sans Italics" charset="1" panose="00000000000000000000"/>
      <p:regular r:id="rId72"/>
    </p:embeddedFont>
    <p:embeddedFont>
      <p:font typeface="Canva Sans Bold" charset="1" panose="020B0803030501040103"/>
      <p:regular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66" Target="fonts/font66.fntdata" Type="http://schemas.openxmlformats.org/officeDocument/2006/relationships/font"/><Relationship Id="rId67" Target="fonts/font67.fntdata" Type="http://schemas.openxmlformats.org/officeDocument/2006/relationships/font"/><Relationship Id="rId68" Target="fonts/font68.fntdata" Type="http://schemas.openxmlformats.org/officeDocument/2006/relationships/font"/><Relationship Id="rId69" Target="fonts/font69.fntdata" Type="http://schemas.openxmlformats.org/officeDocument/2006/relationships/font"/><Relationship Id="rId7" Target="slides/slide2.xml" Type="http://schemas.openxmlformats.org/officeDocument/2006/relationships/slide"/><Relationship Id="rId70" Target="fonts/font70.fntdata" Type="http://schemas.openxmlformats.org/officeDocument/2006/relationships/font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fonts/font73.fntdata" Type="http://schemas.openxmlformats.org/officeDocument/2006/relationships/font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24.png" Type="http://schemas.openxmlformats.org/officeDocument/2006/relationships/image"/><Relationship Id="rId9" Target="../media/image25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659121">
            <a:off x="15091031" y="5585714"/>
            <a:ext cx="7629294" cy="7828566"/>
          </a:xfrm>
          <a:custGeom>
            <a:avLst/>
            <a:gdLst/>
            <a:ahLst/>
            <a:cxnLst/>
            <a:rect r="r" b="b" t="t" l="l"/>
            <a:pathLst>
              <a:path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258071" y="-4629150"/>
            <a:ext cx="9022634" cy="9258300"/>
          </a:xfrm>
          <a:custGeom>
            <a:avLst/>
            <a:gdLst/>
            <a:ahLst/>
            <a:cxnLst/>
            <a:rect r="r" b="b" t="t" l="l"/>
            <a:pathLst>
              <a:path h="9258300" w="9022634">
                <a:moveTo>
                  <a:pt x="0" y="0"/>
                </a:moveTo>
                <a:lnTo>
                  <a:pt x="9022634" y="0"/>
                </a:lnTo>
                <a:lnTo>
                  <a:pt x="902263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926659" y="3202251"/>
            <a:ext cx="12434682" cy="4208864"/>
            <a:chOff x="0" y="0"/>
            <a:chExt cx="2401339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01339" cy="812800"/>
            </a:xfrm>
            <a:custGeom>
              <a:avLst/>
              <a:gdLst/>
              <a:ahLst/>
              <a:cxnLst/>
              <a:rect r="r" b="b" t="t" l="l"/>
              <a:pathLst>
                <a:path h="812800" w="2401339">
                  <a:moveTo>
                    <a:pt x="0" y="0"/>
                  </a:moveTo>
                  <a:lnTo>
                    <a:pt x="2401339" y="0"/>
                  </a:lnTo>
                  <a:lnTo>
                    <a:pt x="240133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401339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926659" y="4746176"/>
            <a:ext cx="12434682" cy="2581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sz="4999" spc="489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PRACTICES EMPLOYED IN THE NEURAL CRYPTANALYSIS OF</a:t>
            </a:r>
          </a:p>
          <a:p>
            <a:pPr algn="ctr">
              <a:lnSpc>
                <a:spcPts val="6900"/>
              </a:lnSpc>
            </a:pPr>
            <a:r>
              <a:rPr lang="en-US" sz="5000" spc="490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ciphers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36347" y="3438109"/>
            <a:ext cx="9815307" cy="1186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7063" spc="692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SOK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24846" y="8816662"/>
            <a:ext cx="5038309" cy="441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2653" spc="140">
                <a:solidFill>
                  <a:srgbClr val="231F2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NORICA BACUIETI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59121">
            <a:off x="-4012602" y="5585714"/>
            <a:ext cx="7629294" cy="7828566"/>
          </a:xfrm>
          <a:custGeom>
            <a:avLst/>
            <a:gdLst/>
            <a:ahLst/>
            <a:cxnLst/>
            <a:rect r="r" b="b" t="t" l="l"/>
            <a:pathLst>
              <a:path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19320" y="2901697"/>
            <a:ext cx="1400485" cy="7064678"/>
            <a:chOff x="0" y="0"/>
            <a:chExt cx="368852" cy="186065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8852" cy="1860656"/>
            </a:xfrm>
            <a:custGeom>
              <a:avLst/>
              <a:gdLst/>
              <a:ahLst/>
              <a:cxnLst/>
              <a:rect r="r" b="b" t="t" l="l"/>
              <a:pathLst>
                <a:path h="1860656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860656"/>
                  </a:lnTo>
                  <a:lnTo>
                    <a:pt x="0" y="186065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368852" cy="1879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2016048">
            <a:off x="12243487" y="-1005305"/>
            <a:ext cx="10749463" cy="2687366"/>
          </a:xfrm>
          <a:custGeom>
            <a:avLst/>
            <a:gdLst/>
            <a:ahLst/>
            <a:cxnLst/>
            <a:rect r="r" b="b" t="t" l="l"/>
            <a:pathLst>
              <a:path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31353" y="3225185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31353" y="4022304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31353" y="4903461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82587" y="5698209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482587" y="6537456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b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50782" y="7328031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450782" y="8174214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607430" y="3333137"/>
            <a:ext cx="5790503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INTRODUCTION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07430" y="4127355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PURPOSE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69430" y="5798535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DATASETS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69430" y="6642507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NEURAL DISTINGUISHERS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69430" y="7433082"/>
            <a:ext cx="5790503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EXPLAINABILITY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69430" y="8279265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EVOLUTIONARY ALGORITHMS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07430" y="5008512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BACKGROUND &amp; QUESTIONS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31353" y="8964789"/>
            <a:ext cx="937219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607430" y="9126438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EXPERIMENTS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-4176364">
            <a:off x="-7146059" y="8197113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7" y="0"/>
                </a:lnTo>
                <a:lnTo>
                  <a:pt x="7616557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278957" y="662213"/>
            <a:ext cx="9730085" cy="1686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74"/>
              </a:lnSpc>
            </a:pPr>
            <a:r>
              <a:rPr lang="en-US" sz="9981" spc="978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CONTENT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5820" y="3396305"/>
            <a:ext cx="10633981" cy="1948998"/>
            <a:chOff x="0" y="0"/>
            <a:chExt cx="4074338" cy="7467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74338" cy="746746"/>
            </a:xfrm>
            <a:custGeom>
              <a:avLst/>
              <a:gdLst/>
              <a:ahLst/>
              <a:cxnLst/>
              <a:rect r="r" b="b" t="t" l="l"/>
              <a:pathLst>
                <a:path h="746746" w="4074338">
                  <a:moveTo>
                    <a:pt x="0" y="0"/>
                  </a:moveTo>
                  <a:lnTo>
                    <a:pt x="4074338" y="0"/>
                  </a:lnTo>
                  <a:lnTo>
                    <a:pt x="4074338" y="746746"/>
                  </a:lnTo>
                  <a:lnTo>
                    <a:pt x="0" y="74674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074338" cy="765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05820" y="5777447"/>
            <a:ext cx="10633981" cy="1572278"/>
            <a:chOff x="0" y="0"/>
            <a:chExt cx="4074338" cy="6024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74338" cy="602408"/>
            </a:xfrm>
            <a:custGeom>
              <a:avLst/>
              <a:gdLst/>
              <a:ahLst/>
              <a:cxnLst/>
              <a:rect r="r" b="b" t="t" l="l"/>
              <a:pathLst>
                <a:path h="602408" w="4074338">
                  <a:moveTo>
                    <a:pt x="0" y="0"/>
                  </a:moveTo>
                  <a:lnTo>
                    <a:pt x="4074338" y="0"/>
                  </a:lnTo>
                  <a:lnTo>
                    <a:pt x="4074338" y="602408"/>
                  </a:lnTo>
                  <a:lnTo>
                    <a:pt x="0" y="60240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4074338" cy="6214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3506450" y="3600450"/>
            <a:ext cx="3086100" cy="308610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5068550" y="2937275"/>
            <a:ext cx="0" cy="6631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>
            <a:off x="15049500" y="6686550"/>
            <a:ext cx="0" cy="6631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4" id="14"/>
          <p:cNvGrpSpPr/>
          <p:nvPr/>
        </p:nvGrpSpPr>
        <p:grpSpPr>
          <a:xfrm rot="0">
            <a:off x="1005820" y="7686022"/>
            <a:ext cx="10633981" cy="1167465"/>
            <a:chOff x="0" y="0"/>
            <a:chExt cx="4074338" cy="44730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74338" cy="447306"/>
            </a:xfrm>
            <a:custGeom>
              <a:avLst/>
              <a:gdLst/>
              <a:ahLst/>
              <a:cxnLst/>
              <a:rect r="r" b="b" t="t" l="l"/>
              <a:pathLst>
                <a:path h="447306" w="4074338">
                  <a:moveTo>
                    <a:pt x="0" y="0"/>
                  </a:moveTo>
                  <a:lnTo>
                    <a:pt x="4074338" y="0"/>
                  </a:lnTo>
                  <a:lnTo>
                    <a:pt x="4074338" y="447306"/>
                  </a:lnTo>
                  <a:lnTo>
                    <a:pt x="0" y="44730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4074338" cy="4663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506450" y="8303234"/>
            <a:ext cx="664284" cy="664284"/>
          </a:xfrm>
          <a:custGeom>
            <a:avLst/>
            <a:gdLst/>
            <a:ahLst/>
            <a:cxnLst/>
            <a:rect r="r" b="b" t="t" l="l"/>
            <a:pathLst>
              <a:path h="664284" w="664284">
                <a:moveTo>
                  <a:pt x="0" y="0"/>
                </a:moveTo>
                <a:lnTo>
                  <a:pt x="664284" y="0"/>
                </a:lnTo>
                <a:lnTo>
                  <a:pt x="664284" y="664284"/>
                </a:lnTo>
                <a:lnTo>
                  <a:pt x="0" y="6642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278957" y="662213"/>
            <a:ext cx="9730085" cy="1686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774"/>
              </a:lnSpc>
            </a:pPr>
            <a:r>
              <a:rPr lang="en-US" sz="9981" spc="978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INTRODUCTION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84586" y="3604392"/>
            <a:ext cx="10193039" cy="1521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35"/>
              </a:lnSpc>
              <a:spcBef>
                <a:spcPct val="0"/>
              </a:spcBef>
            </a:pP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In 2019, Gohr published a paper where for the</a:t>
            </a: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 first time, a neural network was successfully used to perform distinguishing attacks against a round-reduced version of a modern block cipher that were competitive to the then-published state-of-the-art.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347865" y="4938395"/>
            <a:ext cx="140327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ResNet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279642" y="2310455"/>
            <a:ext cx="1539716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(C1 , C2)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957108" y="7444975"/>
            <a:ext cx="172450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 ∈ [0,1]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26291" y="5967467"/>
            <a:ext cx="10193039" cy="1140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5"/>
              </a:lnSpc>
            </a:pP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For a chosen input difference ∆, he defined:</a:t>
            </a:r>
          </a:p>
          <a:p>
            <a:pPr algn="l">
              <a:lnSpc>
                <a:spcPts val="3035"/>
              </a:lnSpc>
            </a:pP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     </a:t>
            </a:r>
            <a:r>
              <a:rPr lang="en-US" sz="2199" spc="215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real pairs</a:t>
            </a: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      (C1, C2) from (P1, P2) where P1 ⊕ P2 = ∆</a:t>
            </a:r>
          </a:p>
          <a:p>
            <a:pPr algn="l">
              <a:lnSpc>
                <a:spcPts val="3035"/>
              </a:lnSpc>
              <a:spcBef>
                <a:spcPct val="0"/>
              </a:spcBef>
            </a:pP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     </a:t>
            </a:r>
            <a:r>
              <a:rPr lang="en-US" sz="2199" spc="215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random pairs:</a:t>
            </a: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 (C1, C2) from (P1, P2) where P1 ⊕ P2 = random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6291" y="7876043"/>
            <a:ext cx="10193039" cy="759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5"/>
              </a:lnSpc>
              <a:spcBef>
                <a:spcPct val="0"/>
              </a:spcBef>
            </a:pP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He aimed to distinguish the real pairs from the random pairs using a </a:t>
            </a:r>
            <a:r>
              <a:rPr lang="en-US" sz="2199" spc="215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residual neural network and presented his findings.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347865" y="8274659"/>
            <a:ext cx="4872038" cy="650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 &gt;= 0.5: (C1, C2) is real</a:t>
            </a:r>
          </a:p>
          <a:p>
            <a:pPr algn="just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  &lt;  0.5: (C1, C2) is random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018746" y="9434513"/>
            <a:ext cx="25050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18584" y="4493986"/>
            <a:ext cx="3086100" cy="308610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>
            <a:off x="4280684" y="3830812"/>
            <a:ext cx="0" cy="6631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" id="7"/>
          <p:cNvSpPr/>
          <p:nvPr/>
        </p:nvSpPr>
        <p:spPr>
          <a:xfrm>
            <a:off x="4261634" y="7580086"/>
            <a:ext cx="0" cy="6631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8" id="8"/>
          <p:cNvGrpSpPr/>
          <p:nvPr/>
        </p:nvGrpSpPr>
        <p:grpSpPr>
          <a:xfrm rot="0">
            <a:off x="10924669" y="4493986"/>
            <a:ext cx="3086100" cy="30861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12486769" y="3830812"/>
            <a:ext cx="0" cy="6631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2" id="12"/>
          <p:cNvSpPr/>
          <p:nvPr/>
        </p:nvSpPr>
        <p:spPr>
          <a:xfrm>
            <a:off x="12467719" y="7580086"/>
            <a:ext cx="0" cy="6631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3" id="13"/>
          <p:cNvSpPr/>
          <p:nvPr/>
        </p:nvSpPr>
        <p:spPr>
          <a:xfrm flipH="false" flipV="true" rot="-4250023">
            <a:off x="5248987" y="4822010"/>
            <a:ext cx="6332386" cy="2430053"/>
          </a:xfrm>
          <a:custGeom>
            <a:avLst/>
            <a:gdLst/>
            <a:ahLst/>
            <a:cxnLst/>
            <a:rect r="r" b="b" t="t" l="l"/>
            <a:pathLst>
              <a:path h="2430053" w="6332386">
                <a:moveTo>
                  <a:pt x="0" y="2430053"/>
                </a:moveTo>
                <a:lnTo>
                  <a:pt x="6332387" y="2430053"/>
                </a:lnTo>
                <a:lnTo>
                  <a:pt x="6332387" y="0"/>
                </a:lnTo>
                <a:lnTo>
                  <a:pt x="0" y="0"/>
                </a:lnTo>
                <a:lnTo>
                  <a:pt x="0" y="243005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280684" y="688975"/>
            <a:ext cx="9730085" cy="1686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774"/>
              </a:lnSpc>
            </a:pPr>
            <a:r>
              <a:rPr lang="en-US" sz="9981" spc="978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INTRODUCTION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34218" y="5522686"/>
            <a:ext cx="2454831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Neural </a:t>
            </a:r>
          </a:p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distinguisher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491776" y="3203992"/>
            <a:ext cx="1539716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(C1 , C2)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36988" y="8338511"/>
            <a:ext cx="3887391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High accuracy</a:t>
            </a:r>
          </a:p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 is a weakness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013388" y="9434513"/>
            <a:ext cx="26122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604159" y="5770336"/>
            <a:ext cx="1765221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Explainer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108680" y="3203992"/>
            <a:ext cx="2718078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High accuracy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163383" y="8338511"/>
            <a:ext cx="4646771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Information about </a:t>
            </a:r>
          </a:p>
          <a:p>
            <a:pPr algn="ctr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 identified weakness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PURPOSE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50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This thesis aims to systemize the knowledge and practices present in the cryptanalysis of ciphers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using neural networks and to verify whether some of those practices can be generalized across datasets,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ciphers, and neural networks.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016425" y="9434513"/>
            <a:ext cx="25515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79206" y="3944712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1589541" y="7513863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3542437" y="7264639"/>
            <a:ext cx="501082" cy="501082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6267505" y="3944712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6" y="0"/>
                </a:lnTo>
                <a:lnTo>
                  <a:pt x="2027546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030737" y="7264639"/>
            <a:ext cx="501082" cy="50108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758062" y="3944712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6" y="0"/>
                </a:lnTo>
                <a:lnTo>
                  <a:pt x="2027546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521294" y="7264639"/>
            <a:ext cx="501082" cy="501082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3248619" y="3944712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6" y="0"/>
                </a:lnTo>
                <a:lnTo>
                  <a:pt x="2027546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4011851" y="7264639"/>
            <a:ext cx="501082" cy="50108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2779206" y="4363262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059451" y="7956085"/>
            <a:ext cx="346705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DATASETS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67505" y="4363262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758062" y="4363262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248619" y="4363262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536000" y="7956085"/>
            <a:ext cx="349055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NEURAL</a:t>
            </a:r>
          </a:p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DISTINGUISHERS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74926" y="7944537"/>
            <a:ext cx="2993819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EXPLAINABILITY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859851" y="7927510"/>
            <a:ext cx="2805083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EVOLUTIONARY ALGORITHMS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87512" y="876300"/>
            <a:ext cx="15512977" cy="1518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19"/>
              </a:lnSpc>
            </a:pPr>
            <a:r>
              <a:rPr lang="en-US" sz="9000" spc="882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BACKGROUND &amp; QUESTIONS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005173" y="9434513"/>
            <a:ext cx="27765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52107" y="5966997"/>
            <a:ext cx="4113179" cy="647719"/>
            <a:chOff x="0" y="0"/>
            <a:chExt cx="1083306" cy="170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Type of input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091949" y="5966997"/>
            <a:ext cx="4104103" cy="647719"/>
            <a:chOff x="0" y="0"/>
            <a:chExt cx="1080916" cy="1705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091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0916">
                  <a:moveTo>
                    <a:pt x="0" y="0"/>
                  </a:moveTo>
                  <a:lnTo>
                    <a:pt x="1080916" y="0"/>
                  </a:lnTo>
                  <a:lnTo>
                    <a:pt x="108091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08091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Input difference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520026" y="5966997"/>
            <a:ext cx="4113179" cy="647719"/>
            <a:chOff x="0" y="0"/>
            <a:chExt cx="1083306" cy="17059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Input shape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DATASETS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037499" y="9434513"/>
            <a:ext cx="21300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13105" y="5986813"/>
            <a:ext cx="301077" cy="286776"/>
          </a:xfrm>
          <a:custGeom>
            <a:avLst/>
            <a:gdLst/>
            <a:ahLst/>
            <a:cxnLst/>
            <a:rect r="r" b="b" t="t" l="l"/>
            <a:pathLst>
              <a:path h="286776" w="301077">
                <a:moveTo>
                  <a:pt x="0" y="0"/>
                </a:moveTo>
                <a:lnTo>
                  <a:pt x="301076" y="0"/>
                </a:lnTo>
                <a:lnTo>
                  <a:pt x="301076" y="286776"/>
                </a:lnTo>
                <a:lnTo>
                  <a:pt x="0" y="286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DATASETS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92240" y="607013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PAIRS: (C1,C2)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013567" y="9434513"/>
            <a:ext cx="26086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Type of input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13105" y="5986813"/>
            <a:ext cx="301077" cy="286776"/>
          </a:xfrm>
          <a:custGeom>
            <a:avLst/>
            <a:gdLst/>
            <a:ahLst/>
            <a:cxnLst/>
            <a:rect r="r" b="b" t="t" l="l"/>
            <a:pathLst>
              <a:path h="286776" w="301077">
                <a:moveTo>
                  <a:pt x="0" y="0"/>
                </a:moveTo>
                <a:lnTo>
                  <a:pt x="301076" y="0"/>
                </a:lnTo>
                <a:lnTo>
                  <a:pt x="301076" y="286776"/>
                </a:lnTo>
                <a:lnTo>
                  <a:pt x="0" y="286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0094" y="474711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DATASETS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32966" y="456042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DIFFERENCES: C1 ⊕ C2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92240" y="607013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PAIRS: (C1,C2)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474943" y="5719608"/>
            <a:ext cx="3542623" cy="2341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generally lead to better performance than training on ciphertext differences, irrespective of the cipher and provided that a strong enough neural distinguisher is used?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N°1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Type of input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9005233" y="9434513"/>
            <a:ext cx="27753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13105" y="5986813"/>
            <a:ext cx="301077" cy="286776"/>
          </a:xfrm>
          <a:custGeom>
            <a:avLst/>
            <a:gdLst/>
            <a:ahLst/>
            <a:cxnLst/>
            <a:rect r="r" b="b" t="t" l="l"/>
            <a:pathLst>
              <a:path h="286776" w="301077">
                <a:moveTo>
                  <a:pt x="0" y="0"/>
                </a:moveTo>
                <a:lnTo>
                  <a:pt x="301076" y="0"/>
                </a:lnTo>
                <a:lnTo>
                  <a:pt x="301076" y="286776"/>
                </a:lnTo>
                <a:lnTo>
                  <a:pt x="0" y="286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90094" y="474711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DATASETS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32966" y="456042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DIFFERENCES: C1 ⊕ C2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92240" y="607013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PAIRS: (C1,C2)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90116" y="760556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PAIRS</a:t>
            </a:r>
            <a:r>
              <a:rPr lang="en-US" sz="2000" spc="196">
                <a:solidFill>
                  <a:srgbClr val="231F2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plus:</a:t>
            </a: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(C1,C2, ...)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934377" y="622123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474943" y="5717580"/>
            <a:ext cx="3542623" cy="2932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enhanced with information from the previous round generally lead to better performance than training on ciphertext pairs, irrespective of the cipher and provided that a strong enough neural distinguisher is used?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77479" y="9434513"/>
            <a:ext cx="53304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N°2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Type of input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13105" y="5986813"/>
            <a:ext cx="301077" cy="286776"/>
          </a:xfrm>
          <a:custGeom>
            <a:avLst/>
            <a:gdLst/>
            <a:ahLst/>
            <a:cxnLst/>
            <a:rect r="r" b="b" t="t" l="l"/>
            <a:pathLst>
              <a:path h="286776" w="301077">
                <a:moveTo>
                  <a:pt x="0" y="0"/>
                </a:moveTo>
                <a:lnTo>
                  <a:pt x="301076" y="0"/>
                </a:lnTo>
                <a:lnTo>
                  <a:pt x="301076" y="286776"/>
                </a:lnTo>
                <a:lnTo>
                  <a:pt x="0" y="286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DATASETS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32966" y="456042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from high prob. diff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92240" y="607013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low hamming weight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90116" y="760556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PAIRS</a:t>
            </a:r>
            <a:r>
              <a:rPr lang="en-US" sz="2000" spc="196">
                <a:solidFill>
                  <a:srgbClr val="231F2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plus:</a:t>
            </a: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(C1,C2, ...)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99903" y="918939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BATCHES of pairs/diff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8609628" y="6994751"/>
            <a:ext cx="6499291" cy="3326584"/>
            <a:chOff x="0" y="0"/>
            <a:chExt cx="2022108" cy="10349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089831" y="5791219"/>
            <a:ext cx="1998728" cy="3326584"/>
            <a:chOff x="0" y="0"/>
            <a:chExt cx="621859" cy="103499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21859" cy="1034992"/>
            </a:xfrm>
            <a:custGeom>
              <a:avLst/>
              <a:gdLst/>
              <a:ahLst/>
              <a:cxnLst/>
              <a:rect r="r" b="b" t="t" l="l"/>
              <a:pathLst>
                <a:path h="1034992" w="621859">
                  <a:moveTo>
                    <a:pt x="0" y="0"/>
                  </a:moveTo>
                  <a:lnTo>
                    <a:pt x="621859" y="0"/>
                  </a:lnTo>
                  <a:lnTo>
                    <a:pt x="621859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621859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8914209" y="9434513"/>
            <a:ext cx="45958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Input difference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13105" y="5986813"/>
            <a:ext cx="301077" cy="286776"/>
          </a:xfrm>
          <a:custGeom>
            <a:avLst/>
            <a:gdLst/>
            <a:ahLst/>
            <a:cxnLst/>
            <a:rect r="r" b="b" t="t" l="l"/>
            <a:pathLst>
              <a:path h="286776" w="301077">
                <a:moveTo>
                  <a:pt x="0" y="0"/>
                </a:moveTo>
                <a:lnTo>
                  <a:pt x="301076" y="0"/>
                </a:lnTo>
                <a:lnTo>
                  <a:pt x="301076" y="286776"/>
                </a:lnTo>
                <a:lnTo>
                  <a:pt x="0" y="286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DATASETS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32966" y="456042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Concatenation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92240" y="607013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Mimic word structure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90116" y="760556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PAIRS</a:t>
            </a:r>
            <a:r>
              <a:rPr lang="en-US" sz="2000" spc="196">
                <a:solidFill>
                  <a:srgbClr val="231F20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 plus:</a:t>
            </a: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(C1,C2, ...)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99903" y="918939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BATCHES of pairs/diff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8609628" y="6994751"/>
            <a:ext cx="6499291" cy="3326584"/>
            <a:chOff x="0" y="0"/>
            <a:chExt cx="2022108" cy="10349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089831" y="5791219"/>
            <a:ext cx="1998728" cy="3326584"/>
            <a:chOff x="0" y="0"/>
            <a:chExt cx="621859" cy="103499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21859" cy="1034992"/>
            </a:xfrm>
            <a:custGeom>
              <a:avLst/>
              <a:gdLst/>
              <a:ahLst/>
              <a:cxnLst/>
              <a:rect r="r" b="b" t="t" l="l"/>
              <a:pathLst>
                <a:path h="1034992" w="621859">
                  <a:moveTo>
                    <a:pt x="0" y="0"/>
                  </a:moveTo>
                  <a:lnTo>
                    <a:pt x="621859" y="0"/>
                  </a:lnTo>
                  <a:lnTo>
                    <a:pt x="621859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621859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2490094" y="474711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8910578" y="9434513"/>
            <a:ext cx="4668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Input shape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474943" y="5717580"/>
            <a:ext cx="3542623" cy="2046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Will reshaping the input to mirror the word structure of the cipher generally improve the performance of a neural distinguisher, irrespective of the cipher and neural distinguisher?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N°3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87430" y="6230353"/>
            <a:ext cx="4104103" cy="647719"/>
            <a:chOff x="0" y="0"/>
            <a:chExt cx="1080916" cy="170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8091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0916">
                  <a:moveTo>
                    <a:pt x="0" y="0"/>
                  </a:moveTo>
                  <a:lnTo>
                    <a:pt x="1080916" y="0"/>
                  </a:lnTo>
                  <a:lnTo>
                    <a:pt x="108091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08091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Strategies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065006" y="1913742"/>
            <a:ext cx="10157989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NEURAL DISTINGUISHERS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903851" y="9434513"/>
            <a:ext cx="48029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3696467" y="6211316"/>
            <a:ext cx="4113179" cy="647719"/>
            <a:chOff x="0" y="0"/>
            <a:chExt cx="1083306" cy="17059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Architectures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923453" y="4546135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ResNet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76103" y="610347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MLP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23453" y="7448402"/>
            <a:ext cx="3657128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ResNet with </a:t>
            </a:r>
          </a:p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Inception Blocks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095153" y="915528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....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2490094" y="474711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967714" y="622123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580581" y="7739823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065006" y="1913742"/>
            <a:ext cx="10157989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NEURAL DISTINGUISHERS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898493" y="9434513"/>
            <a:ext cx="49101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Architectures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474943" y="5717580"/>
            <a:ext cx="3542623" cy="1751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Do some architectures work generally better for some ciphers than others? Is there an architecture that generally works well across ciphers?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144169" y="6073159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Basic training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32966" y="4388972"/>
            <a:ext cx="3657128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Iterative training strategy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95153" y="915528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DBitNet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2490094" y="474711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80581" y="7739823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0359866" y="8716189"/>
            <a:ext cx="6499291" cy="3326584"/>
            <a:chOff x="0" y="0"/>
            <a:chExt cx="2022108" cy="10349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490094" y="7486502"/>
            <a:ext cx="6499291" cy="3326584"/>
            <a:chOff x="0" y="0"/>
            <a:chExt cx="2022108" cy="10349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4065006" y="1913742"/>
            <a:ext cx="10157989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NEURAL DISTINGUISHERS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01529" y="9434513"/>
            <a:ext cx="48494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Strategies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474943" y="5717580"/>
            <a:ext cx="3542623" cy="1751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Will the iterative training strategy using AMSGrad generally help improve the performance of a neural distinguisher, irrespective of the network and cipher?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832966" y="7448402"/>
            <a:ext cx="3657128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Freezing</a:t>
            </a:r>
          </a:p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ayer strategy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95153" y="915528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DBitNet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490094" y="474711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967714" y="6221232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80581" y="7739823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0359866" y="8716189"/>
            <a:ext cx="6499291" cy="3326584"/>
            <a:chOff x="0" y="0"/>
            <a:chExt cx="2022108" cy="10349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490094" y="7486502"/>
            <a:ext cx="6499291" cy="3326584"/>
            <a:chOff x="0" y="0"/>
            <a:chExt cx="2022108" cy="10349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1144169" y="6073159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Basic training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065006" y="1913742"/>
            <a:ext cx="10157989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NEURAL DISTINGUISHERS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890278" y="9434513"/>
            <a:ext cx="5074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Strategies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474943" y="5717580"/>
            <a:ext cx="3542623" cy="1751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Will the freezing layer strategy generally help improve the performance of a neural distinguisher, irrespective of the network and cipher?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N°6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832966" y="4388972"/>
            <a:ext cx="3657128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Iterative training strategy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79722" y="-4833750"/>
            <a:ext cx="7616557" cy="7815497"/>
          </a:xfrm>
          <a:custGeom>
            <a:avLst/>
            <a:gdLst/>
            <a:ahLst/>
            <a:cxnLst/>
            <a:rect r="r" b="b" t="t" l="l"/>
            <a:pathLst>
              <a:path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9665" y="0"/>
            <a:ext cx="2027545" cy="3080525"/>
          </a:xfrm>
          <a:custGeom>
            <a:avLst/>
            <a:gdLst/>
            <a:ahLst/>
            <a:cxnLst/>
            <a:rect r="r" b="b" t="t" l="l"/>
            <a:pathLst>
              <a:path h="3080525" w="2027545">
                <a:moveTo>
                  <a:pt x="0" y="0"/>
                </a:moveTo>
                <a:lnTo>
                  <a:pt x="2027545" y="0"/>
                </a:lnTo>
                <a:lnTo>
                  <a:pt x="2027545" y="3080525"/>
                </a:lnTo>
                <a:lnTo>
                  <a:pt x="0" y="3080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0" y="3569151"/>
            <a:ext cx="1510891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952897" y="3319927"/>
            <a:ext cx="501082" cy="50108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565193" y="1913742"/>
            <a:ext cx="7157614" cy="116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7"/>
              </a:lnSpc>
            </a:pPr>
            <a:r>
              <a:rPr lang="en-US" sz="6947" spc="368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EXPLAINABILITY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9665" y="418550"/>
            <a:ext cx="2027545" cy="1121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41"/>
              </a:lnSpc>
            </a:pPr>
            <a:r>
              <a:rPr lang="en-US" sz="6624" spc="649">
                <a:solidFill>
                  <a:srgbClr val="FFFBFB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923453" y="4054926"/>
            <a:ext cx="5556268" cy="5879649"/>
          </a:xfrm>
          <a:custGeom>
            <a:avLst/>
            <a:gdLst/>
            <a:ahLst/>
            <a:cxnLst/>
            <a:rect r="r" b="b" t="t" l="l"/>
            <a:pathLst>
              <a:path h="5879649" w="5556268">
                <a:moveTo>
                  <a:pt x="0" y="0"/>
                </a:moveTo>
                <a:lnTo>
                  <a:pt x="5556269" y="0"/>
                </a:lnTo>
                <a:lnTo>
                  <a:pt x="5556269" y="5879649"/>
                </a:lnTo>
                <a:lnTo>
                  <a:pt x="0" y="5879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832966" y="761985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NNBits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95153" y="915528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DBitNet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2580581" y="7739823"/>
            <a:ext cx="784303" cy="773519"/>
          </a:xfrm>
          <a:custGeom>
            <a:avLst/>
            <a:gdLst/>
            <a:ahLst/>
            <a:cxnLst/>
            <a:rect r="r" b="b" t="t" l="l"/>
            <a:pathLst>
              <a:path h="773519" w="784303">
                <a:moveTo>
                  <a:pt x="0" y="0"/>
                </a:moveTo>
                <a:lnTo>
                  <a:pt x="784303" y="0"/>
                </a:lnTo>
                <a:lnTo>
                  <a:pt x="784303" y="773519"/>
                </a:lnTo>
                <a:lnTo>
                  <a:pt x="0" y="77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0359866" y="8716189"/>
            <a:ext cx="6499291" cy="3326584"/>
            <a:chOff x="0" y="0"/>
            <a:chExt cx="2022108" cy="103499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490094" y="7486502"/>
            <a:ext cx="6499291" cy="3326584"/>
            <a:chOff x="0" y="0"/>
            <a:chExt cx="2022108" cy="103499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22108" cy="1034992"/>
            </a:xfrm>
            <a:custGeom>
              <a:avLst/>
              <a:gdLst/>
              <a:ahLst/>
              <a:cxnLst/>
              <a:rect r="r" b="b" t="t" l="l"/>
              <a:pathLst>
                <a:path h="1034992" w="2022108">
                  <a:moveTo>
                    <a:pt x="0" y="0"/>
                  </a:moveTo>
                  <a:lnTo>
                    <a:pt x="2022108" y="0"/>
                  </a:lnTo>
                  <a:lnTo>
                    <a:pt x="2022108" y="1034992"/>
                  </a:lnTo>
                  <a:lnTo>
                    <a:pt x="0" y="1034992"/>
                  </a:lnTo>
                  <a:close/>
                </a:path>
              </a:pathLst>
            </a:custGeom>
            <a:solidFill>
              <a:srgbClr val="F6F8F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022108" cy="1092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0970443" y="6084422"/>
            <a:ext cx="3657128" cy="33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General approaches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32966" y="4388972"/>
            <a:ext cx="3657128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Cipher specific </a:t>
            </a:r>
          </a:p>
          <a:p>
            <a:pPr algn="ctr">
              <a:lnSpc>
                <a:spcPts val="2760"/>
              </a:lnSpc>
            </a:pPr>
            <a:r>
              <a:rPr lang="en-US" sz="2000" spc="196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approaches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22603" y="9434513"/>
            <a:ext cx="44279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89665" y="4476743"/>
            <a:ext cx="4113179" cy="647719"/>
            <a:chOff x="0" y="0"/>
            <a:chExt cx="1083306" cy="17059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83306" cy="170593"/>
            </a:xfrm>
            <a:custGeom>
              <a:avLst/>
              <a:gdLst/>
              <a:ahLst/>
              <a:cxnLst/>
              <a:rect r="r" b="b" t="t" l="l"/>
              <a:pathLst>
                <a:path h="17059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170593"/>
                  </a:lnTo>
                  <a:lnTo>
                    <a:pt x="0" y="17059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083306" cy="2277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  <a:r>
                <a:rPr lang="en-US" sz="2981" spc="29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Explainability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89665" y="5463444"/>
            <a:ext cx="4113179" cy="4049314"/>
            <a:chOff x="0" y="0"/>
            <a:chExt cx="1279723" cy="125985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79723" cy="1259853"/>
            </a:xfrm>
            <a:custGeom>
              <a:avLst/>
              <a:gdLst/>
              <a:ahLst/>
              <a:cxnLst/>
              <a:rect r="r" b="b" t="t" l="l"/>
              <a:pathLst>
                <a:path h="1259853" w="1279723">
                  <a:moveTo>
                    <a:pt x="0" y="0"/>
                  </a:moveTo>
                  <a:lnTo>
                    <a:pt x="1279723" y="0"/>
                  </a:lnTo>
                  <a:lnTo>
                    <a:pt x="1279723" y="1259853"/>
                  </a:lnTo>
                  <a:lnTo>
                    <a:pt x="0" y="1259853"/>
                  </a:ln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1279723" cy="1317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474943" y="5717580"/>
            <a:ext cx="3542623" cy="2046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Will the accuracy of a (strong) neural distinguisher</a:t>
            </a:r>
          </a:p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(ResNet depth-1) </a:t>
            </a:r>
          </a:p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“be understood in terms of the correctness of</a:t>
            </a:r>
          </a:p>
          <a:p>
            <a:pPr algn="ctr">
              <a:lnSpc>
                <a:spcPts val="2377"/>
              </a:lnSpc>
            </a:pPr>
            <a:r>
              <a:rPr lang="en-US" sz="1722" spc="168">
                <a:solidFill>
                  <a:srgbClr val="FFFBFB"/>
                </a:solidFill>
                <a:latin typeface="DM Sans"/>
                <a:ea typeface="DM Sans"/>
                <a:cs typeface="DM Sans"/>
                <a:sym typeface="DM Sans"/>
              </a:rPr>
              <a:t>single-bit predictions” for other ciphers as well?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688775" y="8737472"/>
            <a:ext cx="2974893" cy="520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  <a:ea typeface="Oswald"/>
                <a:cs typeface="Oswald"/>
                <a:sym typeface="Oswald"/>
              </a:rPr>
              <a:t>QUESTION N°7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580377">
            <a:off x="605637" y="-8776244"/>
            <a:ext cx="24036383" cy="24664199"/>
          </a:xfrm>
          <a:custGeom>
            <a:avLst/>
            <a:gdLst/>
            <a:ahLst/>
            <a:cxnLst/>
            <a:rect r="r" b="b" t="t" l="l"/>
            <a:pathLst>
              <a:path h="24664199" w="24036383">
                <a:moveTo>
                  <a:pt x="0" y="0"/>
                </a:moveTo>
                <a:lnTo>
                  <a:pt x="24036383" y="0"/>
                </a:lnTo>
                <a:lnTo>
                  <a:pt x="24036383" y="24664199"/>
                </a:lnTo>
                <a:lnTo>
                  <a:pt x="0" y="24664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95156" y="4265469"/>
            <a:ext cx="8097687" cy="1594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015"/>
              </a:lnSpc>
              <a:spcBef>
                <a:spcPct val="0"/>
              </a:spcBef>
            </a:pPr>
            <a:r>
              <a:rPr lang="en-US" sz="9431" spc="924">
                <a:solidFill>
                  <a:srgbClr val="231F20"/>
                </a:solidFill>
                <a:latin typeface="Oswald Bold"/>
                <a:ea typeface="Oswald Bold"/>
                <a:cs typeface="Oswald Bold"/>
                <a:sym typeface="Oswald Bold"/>
              </a:rPr>
              <a:t>EXPERIMENTS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73907" y="9434513"/>
            <a:ext cx="54018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1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generally lead to better performance than training on ciphertext differences, irrespective of the cipher and provided that a strong enough neural distinguisher is used?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910578" y="9434513"/>
            <a:ext cx="4668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21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31336" y="3644513"/>
            <a:ext cx="7774417" cy="2997974"/>
          </a:xfrm>
          <a:custGeom>
            <a:avLst/>
            <a:gdLst/>
            <a:ahLst/>
            <a:cxnLst/>
            <a:rect r="r" b="b" t="t" l="l"/>
            <a:pathLst>
              <a:path h="2997974" w="7774417">
                <a:moveTo>
                  <a:pt x="0" y="0"/>
                </a:moveTo>
                <a:lnTo>
                  <a:pt x="7774416" y="0"/>
                </a:lnTo>
                <a:lnTo>
                  <a:pt x="7774416" y="2997974"/>
                </a:lnTo>
                <a:lnTo>
                  <a:pt x="0" y="2997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772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61954" y="2296662"/>
            <a:ext cx="4113179" cy="833501"/>
            <a:chOff x="0" y="0"/>
            <a:chExt cx="1083306" cy="21952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9831336" y="7109499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ResNet on ciphertext differences and shaped ciphertext pairs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792" y="952500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4792" y="2214118"/>
            <a:ext cx="7774417" cy="556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 are mixed: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Increase for: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Speck-6R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Simon-9R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Katan-50R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Decrease for: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Skinny-6R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Present-6R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ChaCha-3R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Suspect that: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If a stronger network was used, the performance would increase for all ciphers.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907006" y="9434513"/>
            <a:ext cx="47398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31336" y="3644513"/>
            <a:ext cx="7774417" cy="2997974"/>
          </a:xfrm>
          <a:custGeom>
            <a:avLst/>
            <a:gdLst/>
            <a:ahLst/>
            <a:cxnLst/>
            <a:rect r="r" b="b" t="t" l="l"/>
            <a:pathLst>
              <a:path h="2997974" w="7774417">
                <a:moveTo>
                  <a:pt x="0" y="0"/>
                </a:moveTo>
                <a:lnTo>
                  <a:pt x="7774416" y="0"/>
                </a:lnTo>
                <a:lnTo>
                  <a:pt x="7774416" y="2997974"/>
                </a:lnTo>
                <a:lnTo>
                  <a:pt x="0" y="2997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772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61954" y="2296662"/>
            <a:ext cx="4113179" cy="833501"/>
            <a:chOff x="0" y="0"/>
            <a:chExt cx="1083306" cy="21952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971969" y="3745028"/>
            <a:ext cx="7633783" cy="2897459"/>
          </a:xfrm>
          <a:custGeom>
            <a:avLst/>
            <a:gdLst/>
            <a:ahLst/>
            <a:cxnLst/>
            <a:rect r="r" b="b" t="t" l="l"/>
            <a:pathLst>
              <a:path h="2897459" w="7633783">
                <a:moveTo>
                  <a:pt x="0" y="0"/>
                </a:moveTo>
                <a:lnTo>
                  <a:pt x="7633783" y="0"/>
                </a:lnTo>
                <a:lnTo>
                  <a:pt x="7633783" y="2897459"/>
                </a:lnTo>
                <a:lnTo>
                  <a:pt x="0" y="2897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39777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831336" y="7109499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</a:t>
            </a:r>
            <a:r>
              <a:rPr lang="en-US" sz="2499" spc="244">
                <a:solidFill>
                  <a:srgbClr val="FF0000"/>
                </a:solidFill>
                <a:latin typeface="DM Sans Bold"/>
                <a:ea typeface="DM Sans Bold"/>
                <a:cs typeface="DM Sans Bold"/>
                <a:sym typeface="DM Sans Bold"/>
              </a:rPr>
              <a:t>DBIT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on ciphertext differences and shaped ciphertext pairs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4792" y="952500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4792" y="2214118"/>
            <a:ext cx="7774417" cy="513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 are mixed: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Increase for: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Speck-6R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Simon-9R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Katan-50R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Skinny-6R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Present-6R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ChaCha-3R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Suspect that: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If a stronger network was used, the performance would increase for all ciphers.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00279" y="9434513"/>
            <a:ext cx="48744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1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generally lead to better performance than training on ciphertext differences, irrespective of the cipher and provided that a strong enough neural distinguisher is used?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94921" y="9434513"/>
            <a:ext cx="49815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24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1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generally lead to better performance than training on ciphertext differences, irrespective of the cipher and provided that a strong enough neural distinguisher is used?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AutoShape 7" id="7"/>
            <p:cNvSpPr/>
            <p:nvPr/>
          </p:nvSpPr>
          <p:spPr>
            <a:xfrm>
              <a:off x="0" y="0"/>
              <a:ext cx="24384000" cy="13716000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5355788" y="3182112"/>
            <a:ext cx="7315200" cy="3922776"/>
          </a:xfrm>
          <a:custGeom>
            <a:avLst/>
            <a:gdLst/>
            <a:ahLst/>
            <a:cxnLst/>
            <a:rect r="r" b="b" t="t" l="l"/>
            <a:pathLst>
              <a:path h="3922776" w="7315200">
                <a:moveTo>
                  <a:pt x="0" y="0"/>
                </a:moveTo>
                <a:lnTo>
                  <a:pt x="7315200" y="0"/>
                </a:lnTo>
                <a:lnTo>
                  <a:pt x="7315200" y="3922776"/>
                </a:lnTo>
                <a:lnTo>
                  <a:pt x="0" y="3922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897957" y="9434513"/>
            <a:ext cx="49208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50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enhanced with information from the previous round generally lead to better performance than training on ciphertext pairs, irrespective of the cipher and provided that a strong enough neural distinguisher is used?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86646" y="9434513"/>
            <a:ext cx="51470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26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31336" y="3644513"/>
            <a:ext cx="7774417" cy="2997974"/>
          </a:xfrm>
          <a:custGeom>
            <a:avLst/>
            <a:gdLst/>
            <a:ahLst/>
            <a:cxnLst/>
            <a:rect r="r" b="b" t="t" l="l"/>
            <a:pathLst>
              <a:path h="2997974" w="7774417">
                <a:moveTo>
                  <a:pt x="0" y="0"/>
                </a:moveTo>
                <a:lnTo>
                  <a:pt x="7774416" y="0"/>
                </a:lnTo>
                <a:lnTo>
                  <a:pt x="7774416" y="2997974"/>
                </a:lnTo>
                <a:lnTo>
                  <a:pt x="0" y="2997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772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61954" y="2296662"/>
            <a:ext cx="4113179" cy="833501"/>
            <a:chOff x="0" y="0"/>
            <a:chExt cx="1083306" cy="21952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9831336" y="7109499"/>
            <a:ext cx="7774417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ResNet on shaped ciphertext pairs and shaped ciphertext pairs+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792" y="952500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4792" y="2214118"/>
            <a:ext cx="7774417" cy="599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 are mixed: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Same: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Speck-6R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Present-6R - </a:t>
            </a:r>
            <a:r>
              <a:rPr lang="en-US" sz="2499" spc="244">
                <a:solidFill>
                  <a:srgbClr val="231F2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expected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Increase for: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Simon-9R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Katan-50R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Decrease for: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Skinny-6R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ChaCha-3R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Suspect that: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If a stronger network was used, the performance would increase for all ciphers  - except for Present-6R.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1962077" y="3644656"/>
            <a:ext cx="5781143" cy="2997974"/>
          </a:xfrm>
          <a:custGeom>
            <a:avLst/>
            <a:gdLst/>
            <a:ahLst/>
            <a:cxnLst/>
            <a:rect r="r" b="b" t="t" l="l"/>
            <a:pathLst>
              <a:path h="2997974" w="5781143">
                <a:moveTo>
                  <a:pt x="0" y="0"/>
                </a:moveTo>
                <a:lnTo>
                  <a:pt x="5781142" y="0"/>
                </a:lnTo>
                <a:lnTo>
                  <a:pt x="5781142" y="2997974"/>
                </a:lnTo>
                <a:lnTo>
                  <a:pt x="0" y="2997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206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919031" y="9434513"/>
            <a:ext cx="44993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27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229666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831336" y="7109499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</a:t>
            </a:r>
            <a:r>
              <a:rPr lang="en-US" sz="2499" spc="244">
                <a:solidFill>
                  <a:srgbClr val="FF0000"/>
                </a:solidFill>
                <a:latin typeface="DM Sans Bold"/>
                <a:ea typeface="DM Sans Bold"/>
                <a:cs typeface="DM Sans Bold"/>
                <a:sym typeface="DM Sans Bold"/>
              </a:rPr>
              <a:t>DBIT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on shaped ciphertext pairs and shaped ciphertext pairs+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84792" y="952500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792" y="2214118"/>
            <a:ext cx="7774417" cy="556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 are mixed: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Same: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Present-6R - </a:t>
            </a:r>
            <a:r>
              <a:rPr lang="en-US" sz="2499" spc="244">
                <a:solidFill>
                  <a:srgbClr val="231F2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expected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Increase for: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Speck-6R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Simon-9R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Katan-50R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Skinny-6R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ChaCha-3R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Suspect that: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If a stronger network was used, the performance would increase for all ciphers  - </a:t>
            </a:r>
            <a:r>
              <a:rPr lang="en-US" sz="2499" spc="244">
                <a:solidFill>
                  <a:srgbClr val="231F20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except for Present-6R.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962077" y="3644656"/>
            <a:ext cx="5781143" cy="2997974"/>
          </a:xfrm>
          <a:custGeom>
            <a:avLst/>
            <a:gdLst/>
            <a:ahLst/>
            <a:cxnLst/>
            <a:rect r="r" b="b" t="t" l="l"/>
            <a:pathLst>
              <a:path h="2997974" w="5781143">
                <a:moveTo>
                  <a:pt x="0" y="0"/>
                </a:moveTo>
                <a:lnTo>
                  <a:pt x="5781142" y="0"/>
                </a:lnTo>
                <a:lnTo>
                  <a:pt x="5781142" y="2997974"/>
                </a:lnTo>
                <a:lnTo>
                  <a:pt x="0" y="2997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206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71969" y="3745028"/>
            <a:ext cx="7633783" cy="2897459"/>
          </a:xfrm>
          <a:custGeom>
            <a:avLst/>
            <a:gdLst/>
            <a:ahLst/>
            <a:cxnLst/>
            <a:rect r="r" b="b" t="t" l="l"/>
            <a:pathLst>
              <a:path h="2897459" w="7633783">
                <a:moveTo>
                  <a:pt x="0" y="0"/>
                </a:moveTo>
                <a:lnTo>
                  <a:pt x="7633783" y="0"/>
                </a:lnTo>
                <a:lnTo>
                  <a:pt x="7633783" y="2897459"/>
                </a:lnTo>
                <a:lnTo>
                  <a:pt x="0" y="2897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39777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952204" y="3745028"/>
            <a:ext cx="5800888" cy="2897459"/>
          </a:xfrm>
          <a:custGeom>
            <a:avLst/>
            <a:gdLst/>
            <a:ahLst/>
            <a:cxnLst/>
            <a:rect r="r" b="b" t="t" l="l"/>
            <a:pathLst>
              <a:path h="2897459" w="5800888">
                <a:moveTo>
                  <a:pt x="0" y="0"/>
                </a:moveTo>
                <a:lnTo>
                  <a:pt x="5800888" y="0"/>
                </a:lnTo>
                <a:lnTo>
                  <a:pt x="5800888" y="2897459"/>
                </a:lnTo>
                <a:lnTo>
                  <a:pt x="0" y="2897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942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895100" y="9434513"/>
            <a:ext cx="49780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28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50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enhanced with information from the previous round generally lead to better performance than training on ciphertext pairs, irrespective of the cipher and provided that a strong enough neural distinguisher is used?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86765" y="9434513"/>
            <a:ext cx="51446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29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505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training on ciphertext pairs enhanced with information from the previous round generally lead to better performance than training on ciphertext pairs, irrespective of the cipher and provided that a strong enough neural distinguisher is used?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9224" y="0"/>
            <a:ext cx="18258776" cy="10287000"/>
            <a:chOff x="0" y="0"/>
            <a:chExt cx="4808896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08896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08896">
                  <a:moveTo>
                    <a:pt x="0" y="0"/>
                  </a:moveTo>
                  <a:lnTo>
                    <a:pt x="4808896" y="0"/>
                  </a:lnTo>
                  <a:lnTo>
                    <a:pt x="48088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08896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867180" y="9434513"/>
            <a:ext cx="55364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30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355788" y="3182112"/>
            <a:ext cx="7315200" cy="3922776"/>
          </a:xfrm>
          <a:custGeom>
            <a:avLst/>
            <a:gdLst/>
            <a:ahLst/>
            <a:cxnLst/>
            <a:rect r="r" b="b" t="t" l="l"/>
            <a:pathLst>
              <a:path h="3922776" w="7315200">
                <a:moveTo>
                  <a:pt x="0" y="0"/>
                </a:moveTo>
                <a:lnTo>
                  <a:pt x="7315200" y="0"/>
                </a:lnTo>
                <a:lnTo>
                  <a:pt x="7315200" y="3922776"/>
                </a:lnTo>
                <a:lnTo>
                  <a:pt x="0" y="3922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3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reshaping the input to mirror the word structure of the cipher generally improve the performance of a neural distinguisher, irrespective of the cipher and neural distinguisher?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903851" y="9434513"/>
            <a:ext cx="48029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31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890348" y="3008324"/>
            <a:ext cx="7656392" cy="4447869"/>
          </a:xfrm>
          <a:custGeom>
            <a:avLst/>
            <a:gdLst/>
            <a:ahLst/>
            <a:cxnLst/>
            <a:rect r="r" b="b" t="t" l="l"/>
            <a:pathLst>
              <a:path h="4447869" w="7656392">
                <a:moveTo>
                  <a:pt x="0" y="0"/>
                </a:moveTo>
                <a:lnTo>
                  <a:pt x="7656392" y="0"/>
                </a:lnTo>
                <a:lnTo>
                  <a:pt x="7656392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867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831336" y="7915968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various neural networks on ciphertext pairs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792" y="952500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4792" y="2214118"/>
            <a:ext cx="7774417" cy="427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 are mixed: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Increase with SHAPED pairs: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ResNet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ResIncep1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ResIncep2</a:t>
            </a:r>
          </a:p>
          <a:p>
            <a:pPr algn="l" marL="539749" indent="-269875" lvl="1">
              <a:lnSpc>
                <a:spcPts val="3449"/>
              </a:lnSpc>
              <a:buAutoNum type="arabicPeriod" startAt="1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Decrease with UNSHAPED pairs: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MLP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MLP: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For shaped pairs, special measures were taken to improve the performance.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900279" y="9434513"/>
            <a:ext cx="48744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32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3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reshaping the input to mirror the word structure of the cipher generally improve the performance of a neural distinguisher, irrespective of the cipher and neural distinguisher?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93492" y="9434513"/>
            <a:ext cx="50101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33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3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reshaping the input to mirror the word structure of the cipher generally improve the performance of a neural distinguisher, irrespective of the cipher and neural distinguisher?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52109" y="0"/>
            <a:ext cx="18440109" cy="10287000"/>
            <a:chOff x="0" y="0"/>
            <a:chExt cx="4856654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56654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56654">
                  <a:moveTo>
                    <a:pt x="0" y="0"/>
                  </a:moveTo>
                  <a:lnTo>
                    <a:pt x="4856654" y="0"/>
                  </a:lnTo>
                  <a:lnTo>
                    <a:pt x="485665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56654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319900" y="1862939"/>
            <a:ext cx="5352585" cy="4114800"/>
          </a:xfrm>
          <a:custGeom>
            <a:avLst/>
            <a:gdLst/>
            <a:ahLst/>
            <a:cxnLst/>
            <a:rect r="r" b="b" t="t" l="l"/>
            <a:pathLst>
              <a:path h="4114800" w="5352585">
                <a:moveTo>
                  <a:pt x="0" y="0"/>
                </a:moveTo>
                <a:lnTo>
                  <a:pt x="5352586" y="0"/>
                </a:lnTo>
                <a:lnTo>
                  <a:pt x="53525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3359">
            <a:off x="9274612" y="5364110"/>
            <a:ext cx="5732399" cy="3279410"/>
          </a:xfrm>
          <a:custGeom>
            <a:avLst/>
            <a:gdLst/>
            <a:ahLst/>
            <a:cxnLst/>
            <a:rect r="r" b="b" t="t" l="l"/>
            <a:pathLst>
              <a:path h="3279410" w="5732399">
                <a:moveTo>
                  <a:pt x="0" y="0"/>
                </a:moveTo>
                <a:lnTo>
                  <a:pt x="5732398" y="0"/>
                </a:lnTo>
                <a:lnTo>
                  <a:pt x="5732398" y="3279410"/>
                </a:lnTo>
                <a:lnTo>
                  <a:pt x="0" y="32794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648760" y="2061427"/>
            <a:ext cx="2694865" cy="1445122"/>
          </a:xfrm>
          <a:custGeom>
            <a:avLst/>
            <a:gdLst/>
            <a:ahLst/>
            <a:cxnLst/>
            <a:rect r="r" b="b" t="t" l="l"/>
            <a:pathLst>
              <a:path h="1445122" w="2694865">
                <a:moveTo>
                  <a:pt x="0" y="0"/>
                </a:moveTo>
                <a:lnTo>
                  <a:pt x="2694866" y="0"/>
                </a:lnTo>
                <a:lnTo>
                  <a:pt x="2694866" y="1445121"/>
                </a:lnTo>
                <a:lnTo>
                  <a:pt x="0" y="14451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047768" y="5632640"/>
            <a:ext cx="2186086" cy="1142230"/>
          </a:xfrm>
          <a:custGeom>
            <a:avLst/>
            <a:gdLst/>
            <a:ahLst/>
            <a:cxnLst/>
            <a:rect r="r" b="b" t="t" l="l"/>
            <a:pathLst>
              <a:path h="1142230" w="2186086">
                <a:moveTo>
                  <a:pt x="0" y="0"/>
                </a:moveTo>
                <a:lnTo>
                  <a:pt x="2186086" y="0"/>
                </a:lnTo>
                <a:lnTo>
                  <a:pt x="2186086" y="1142230"/>
                </a:lnTo>
                <a:lnTo>
                  <a:pt x="0" y="11422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888135" y="9434513"/>
            <a:ext cx="51173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56659" y="3439873"/>
            <a:ext cx="3679068" cy="124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3"/>
              </a:lnSpc>
            </a:pPr>
            <a:r>
              <a:rPr lang="en-US" sz="357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complex neural networks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88519" y="6708195"/>
            <a:ext cx="4114381" cy="124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3"/>
              </a:lnSpc>
            </a:pPr>
            <a:r>
              <a:rPr lang="en-US" sz="357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less complex neural networks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Do some architectures work generally better for some ciphers than others? Is there an architecture that generally works well across ciphers?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91230" y="9434513"/>
            <a:ext cx="50553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35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383637" y="3008324"/>
            <a:ext cx="8669814" cy="4447869"/>
          </a:xfrm>
          <a:custGeom>
            <a:avLst/>
            <a:gdLst/>
            <a:ahLst/>
            <a:cxnLst/>
            <a:rect r="r" b="b" t="t" l="l"/>
            <a:pathLst>
              <a:path h="4447869" w="8669814">
                <a:moveTo>
                  <a:pt x="0" y="0"/>
                </a:moveTo>
                <a:lnTo>
                  <a:pt x="8669814" y="0"/>
                </a:lnTo>
                <a:lnTo>
                  <a:pt x="8669814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831336" y="7915968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various neural networks on ciphertext pairs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4792" y="952500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2396" y="2305763"/>
            <a:ext cx="8459208" cy="556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 are mixed - if we consider shape: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Speck-6R: ResIncep1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Simon-9R: ResNet and DBIT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Skinny-6R: ResNet and DBIT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Katan-50R: ResNet and DBIT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Present-6R: ResIncep2 and DBIT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ChaCha-3R: ResIncep2 and DBIT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If we look at the results as a whole: DBIT*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Redid experiments for questions 1 and 2 with</a:t>
            </a: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DBIT.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879919" y="9434513"/>
            <a:ext cx="52816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36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Do some architectures work generally better for some ciphers than others? Is there an architecture that generally works well across ciphers?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912304" y="9434513"/>
            <a:ext cx="46339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37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Do some architectures work generally better for some ciphers than others? Is there an architecture that generally works well across ciphers?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93606" y="-313971"/>
            <a:ext cx="18986467" cy="10600971"/>
            <a:chOff x="0" y="0"/>
            <a:chExt cx="5000551" cy="27920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00551" cy="2792025"/>
            </a:xfrm>
            <a:custGeom>
              <a:avLst/>
              <a:gdLst/>
              <a:ahLst/>
              <a:cxnLst/>
              <a:rect r="r" b="b" t="t" l="l"/>
              <a:pathLst>
                <a:path h="2792025" w="5000551">
                  <a:moveTo>
                    <a:pt x="0" y="0"/>
                  </a:moveTo>
                  <a:lnTo>
                    <a:pt x="5000551" y="0"/>
                  </a:lnTo>
                  <a:lnTo>
                    <a:pt x="5000551" y="2792025"/>
                  </a:lnTo>
                  <a:lnTo>
                    <a:pt x="0" y="2792025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000551" cy="2830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888373" y="9434513"/>
            <a:ext cx="51125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38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606389">
            <a:off x="1116592" y="2854171"/>
            <a:ext cx="4208563" cy="2256842"/>
          </a:xfrm>
          <a:custGeom>
            <a:avLst/>
            <a:gdLst/>
            <a:ahLst/>
            <a:cxnLst/>
            <a:rect r="r" b="b" t="t" l="l"/>
            <a:pathLst>
              <a:path h="2256842" w="4208563">
                <a:moveTo>
                  <a:pt x="0" y="0"/>
                </a:moveTo>
                <a:lnTo>
                  <a:pt x="4208564" y="0"/>
                </a:lnTo>
                <a:lnTo>
                  <a:pt x="4208564" y="2256842"/>
                </a:lnTo>
                <a:lnTo>
                  <a:pt x="0" y="2256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Do some architectures work generally better for some ciphers than others? Is there an architecture that generally works well across ciphers?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248441" y="-156985"/>
            <a:ext cx="18986467" cy="10600971"/>
            <a:chOff x="0" y="0"/>
            <a:chExt cx="5000551" cy="27920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00551" cy="2792025"/>
            </a:xfrm>
            <a:custGeom>
              <a:avLst/>
              <a:gdLst/>
              <a:ahLst/>
              <a:cxnLst/>
              <a:rect r="r" b="b" t="t" l="l"/>
              <a:pathLst>
                <a:path h="2792025" w="5000551">
                  <a:moveTo>
                    <a:pt x="0" y="0"/>
                  </a:moveTo>
                  <a:lnTo>
                    <a:pt x="5000551" y="0"/>
                  </a:lnTo>
                  <a:lnTo>
                    <a:pt x="5000551" y="2792025"/>
                  </a:lnTo>
                  <a:lnTo>
                    <a:pt x="0" y="2792025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000551" cy="2830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880038" y="9434513"/>
            <a:ext cx="52792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39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606389">
            <a:off x="1116592" y="2854171"/>
            <a:ext cx="4208563" cy="2256842"/>
          </a:xfrm>
          <a:custGeom>
            <a:avLst/>
            <a:gdLst/>
            <a:ahLst/>
            <a:cxnLst/>
            <a:rect r="r" b="b" t="t" l="l"/>
            <a:pathLst>
              <a:path h="2256842" w="4208563">
                <a:moveTo>
                  <a:pt x="0" y="0"/>
                </a:moveTo>
                <a:lnTo>
                  <a:pt x="4208564" y="0"/>
                </a:lnTo>
                <a:lnTo>
                  <a:pt x="4208564" y="2256842"/>
                </a:lnTo>
                <a:lnTo>
                  <a:pt x="0" y="2256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06389">
            <a:off x="12014341" y="6417422"/>
            <a:ext cx="4208563" cy="2256842"/>
          </a:xfrm>
          <a:custGeom>
            <a:avLst/>
            <a:gdLst/>
            <a:ahLst/>
            <a:cxnLst/>
            <a:rect r="r" b="b" t="t" l="l"/>
            <a:pathLst>
              <a:path h="2256842" w="4208563">
                <a:moveTo>
                  <a:pt x="0" y="0"/>
                </a:moveTo>
                <a:lnTo>
                  <a:pt x="4208563" y="0"/>
                </a:lnTo>
                <a:lnTo>
                  <a:pt x="4208563" y="2256842"/>
                </a:lnTo>
                <a:lnTo>
                  <a:pt x="0" y="2256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5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iterative training strategy using AMSGrad generally help improve the performance of a neural distinguisher, irrespective of the network and cipher?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61822" y="9434513"/>
            <a:ext cx="56435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40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383637" y="3008324"/>
            <a:ext cx="8669814" cy="4447869"/>
          </a:xfrm>
          <a:custGeom>
            <a:avLst/>
            <a:gdLst/>
            <a:ahLst/>
            <a:cxnLst/>
            <a:rect r="r" b="b" t="t" l="l"/>
            <a:pathLst>
              <a:path h="4447869" w="8669814">
                <a:moveTo>
                  <a:pt x="0" y="0"/>
                </a:moveTo>
                <a:lnTo>
                  <a:pt x="8669814" y="0"/>
                </a:lnTo>
                <a:lnTo>
                  <a:pt x="8669814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83637" y="3008324"/>
            <a:ext cx="8627453" cy="4447869"/>
          </a:xfrm>
          <a:custGeom>
            <a:avLst/>
            <a:gdLst/>
            <a:ahLst/>
            <a:cxnLst/>
            <a:rect r="r" b="b" t="t" l="l"/>
            <a:pathLst>
              <a:path h="4447869" w="8627453">
                <a:moveTo>
                  <a:pt x="0" y="0"/>
                </a:moveTo>
                <a:lnTo>
                  <a:pt x="8627453" y="0"/>
                </a:lnTo>
                <a:lnTo>
                  <a:pt x="8627453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0">
            <a:off x="2955921" y="5084233"/>
            <a:ext cx="3255709" cy="1862537"/>
          </a:xfrm>
          <a:custGeom>
            <a:avLst/>
            <a:gdLst/>
            <a:ahLst/>
            <a:cxnLst/>
            <a:rect r="r" b="b" t="t" l="l"/>
            <a:pathLst>
              <a:path h="1862537" w="3255709">
                <a:moveTo>
                  <a:pt x="3255709" y="1862537"/>
                </a:moveTo>
                <a:lnTo>
                  <a:pt x="0" y="1862537"/>
                </a:lnTo>
                <a:lnTo>
                  <a:pt x="0" y="0"/>
                </a:lnTo>
                <a:lnTo>
                  <a:pt x="3255709" y="0"/>
                </a:lnTo>
                <a:lnTo>
                  <a:pt x="3255709" y="186253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831336" y="7915968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various neural networks on ciphertext pairs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5680" y="3130566"/>
            <a:ext cx="8232640" cy="3419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Conclusions: 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Performance remained the same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NOT SURPRISING since similar findings were reported by Bao et al.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8898493" y="9434513"/>
            <a:ext cx="49101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55921" y="5689616"/>
            <a:ext cx="3255709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Freezing layer strategy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5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iterative training strategy using AMSGrad generally help improve the performance of a neural distinguisher, irrespective of the network and cipher?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94921" y="9434513"/>
            <a:ext cx="49815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42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5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iterative training strategy using AMSGrad generally help improve the performance of a neural distinguisher, irrespective of the cipher?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307963" y="3491576"/>
            <a:ext cx="5933298" cy="3100148"/>
          </a:xfrm>
          <a:custGeom>
            <a:avLst/>
            <a:gdLst/>
            <a:ahLst/>
            <a:cxnLst/>
            <a:rect r="r" b="b" t="t" l="l"/>
            <a:pathLst>
              <a:path h="3100148" w="5933298">
                <a:moveTo>
                  <a:pt x="0" y="0"/>
                </a:moveTo>
                <a:lnTo>
                  <a:pt x="5933298" y="0"/>
                </a:lnTo>
                <a:lnTo>
                  <a:pt x="5933298" y="3100148"/>
                </a:lnTo>
                <a:lnTo>
                  <a:pt x="0" y="31001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888135" y="9434513"/>
            <a:ext cx="51173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43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6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freezing layer strategy generally help improve the performance of a neural distinguisher, irrespective of the network and cipher?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82777" y="9434513"/>
            <a:ext cx="52244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44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383637" y="3008324"/>
            <a:ext cx="8669814" cy="4447869"/>
          </a:xfrm>
          <a:custGeom>
            <a:avLst/>
            <a:gdLst/>
            <a:ahLst/>
            <a:cxnLst/>
            <a:rect r="r" b="b" t="t" l="l"/>
            <a:pathLst>
              <a:path h="4447869" w="8669814">
                <a:moveTo>
                  <a:pt x="0" y="0"/>
                </a:moveTo>
                <a:lnTo>
                  <a:pt x="8669814" y="0"/>
                </a:lnTo>
                <a:lnTo>
                  <a:pt x="8669814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83637" y="3008324"/>
            <a:ext cx="8627453" cy="4447869"/>
          </a:xfrm>
          <a:custGeom>
            <a:avLst/>
            <a:gdLst/>
            <a:ahLst/>
            <a:cxnLst/>
            <a:rect r="r" b="b" t="t" l="l"/>
            <a:pathLst>
              <a:path h="4447869" w="8627453">
                <a:moveTo>
                  <a:pt x="0" y="0"/>
                </a:moveTo>
                <a:lnTo>
                  <a:pt x="8627453" y="0"/>
                </a:lnTo>
                <a:lnTo>
                  <a:pt x="8627453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83637" y="3008324"/>
            <a:ext cx="8573021" cy="4447869"/>
          </a:xfrm>
          <a:custGeom>
            <a:avLst/>
            <a:gdLst/>
            <a:ahLst/>
            <a:cxnLst/>
            <a:rect r="r" b="b" t="t" l="l"/>
            <a:pathLst>
              <a:path h="4447869" w="8573021">
                <a:moveTo>
                  <a:pt x="0" y="0"/>
                </a:moveTo>
                <a:lnTo>
                  <a:pt x="8573021" y="0"/>
                </a:lnTo>
                <a:lnTo>
                  <a:pt x="8573021" y="4447868"/>
                </a:lnTo>
                <a:lnTo>
                  <a:pt x="0" y="444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831336" y="7915968"/>
            <a:ext cx="7774417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Trained using various neural networks on ciphertext pairs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5680" y="3130566"/>
            <a:ext cx="8232640" cy="556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Conclusions: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Performance increased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by 0.001 for the complex networks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Performance stayed the same 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for MLP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NOT SURPRISING 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since, for MLP, there is no clear separation between the feature extractor and the classifier, separation that exists for the other networks.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8885813" y="9434513"/>
            <a:ext cx="51637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45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6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freezing layer strategy generally help improve the performance of a neural distinguisher, irrespective of the network and cipher?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74562" y="9434513"/>
            <a:ext cx="53887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46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6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1495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freezing layer strategy generally help improve the performance of a neural distinguisher, irrespective of the cipher?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906887" y="9434513"/>
            <a:ext cx="474226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47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41832" y="731713"/>
            <a:ext cx="8002168" cy="6151666"/>
          </a:xfrm>
          <a:custGeom>
            <a:avLst/>
            <a:gdLst/>
            <a:ahLst/>
            <a:cxnLst/>
            <a:rect r="r" b="b" t="t" l="l"/>
            <a:pathLst>
              <a:path h="6151666" w="8002168">
                <a:moveTo>
                  <a:pt x="0" y="0"/>
                </a:moveTo>
                <a:lnTo>
                  <a:pt x="8002168" y="0"/>
                </a:lnTo>
                <a:lnTo>
                  <a:pt x="8002168" y="6151666"/>
                </a:lnTo>
                <a:lnTo>
                  <a:pt x="0" y="6151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795483" y="1252484"/>
            <a:ext cx="2694865" cy="1445122"/>
          </a:xfrm>
          <a:custGeom>
            <a:avLst/>
            <a:gdLst/>
            <a:ahLst/>
            <a:cxnLst/>
            <a:rect r="r" b="b" t="t" l="l"/>
            <a:pathLst>
              <a:path h="1445122" w="2694865">
                <a:moveTo>
                  <a:pt x="0" y="0"/>
                </a:moveTo>
                <a:lnTo>
                  <a:pt x="2694866" y="0"/>
                </a:lnTo>
                <a:lnTo>
                  <a:pt x="2694866" y="1445122"/>
                </a:lnTo>
                <a:lnTo>
                  <a:pt x="0" y="1445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79833" y="2775449"/>
            <a:ext cx="6680434" cy="2516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3"/>
              </a:lnSpc>
            </a:pPr>
            <a:r>
              <a:rPr lang="en-US" sz="357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networks with a clear separation between the feature extractor and the classifier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543359">
            <a:off x="9507752" y="5300611"/>
            <a:ext cx="6490207" cy="3712939"/>
          </a:xfrm>
          <a:custGeom>
            <a:avLst/>
            <a:gdLst/>
            <a:ahLst/>
            <a:cxnLst/>
            <a:rect r="r" b="b" t="t" l="l"/>
            <a:pathLst>
              <a:path h="3712939" w="6490207">
                <a:moveTo>
                  <a:pt x="0" y="0"/>
                </a:moveTo>
                <a:lnTo>
                  <a:pt x="6490207" y="0"/>
                </a:lnTo>
                <a:lnTo>
                  <a:pt x="6490207" y="3712940"/>
                </a:lnTo>
                <a:lnTo>
                  <a:pt x="0" y="3712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666370" y="5601895"/>
            <a:ext cx="2186086" cy="1142230"/>
          </a:xfrm>
          <a:custGeom>
            <a:avLst/>
            <a:gdLst/>
            <a:ahLst/>
            <a:cxnLst/>
            <a:rect r="r" b="b" t="t" l="l"/>
            <a:pathLst>
              <a:path h="1142230" w="2186086">
                <a:moveTo>
                  <a:pt x="0" y="0"/>
                </a:moveTo>
                <a:lnTo>
                  <a:pt x="2186086" y="0"/>
                </a:lnTo>
                <a:lnTo>
                  <a:pt x="2186086" y="1142229"/>
                </a:lnTo>
                <a:lnTo>
                  <a:pt x="0" y="11422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088519" y="6708195"/>
            <a:ext cx="5328674" cy="188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3"/>
              </a:lnSpc>
            </a:pPr>
            <a:r>
              <a:rPr lang="en-US" sz="357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neural networks with no clear separation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7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accuracy of a (strong) neural distinguisher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(ResNet depth-1) 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“be understood in terms of the correctness of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single-bit predictions” for other ciphers as well?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82955" y="9434513"/>
            <a:ext cx="52208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48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In a previous work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470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NNBits managed to: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By training an MLP network on the single-bit predictions, the authors managed to recover almost all the accuracy of ResNet depth-1: 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recovered 78.1% vs actual 78.3%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authors concluded that “the largest part of the accuracy of Gohr’s network can be understood in terms of the correctness of single-bit predictions”.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874681" y="9434513"/>
            <a:ext cx="53863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49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905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2562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For Simon-9R: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MLP network using single-bit predictions managed to recover only 51.76% instead of 60.1%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85648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Simon-9R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4137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51.76%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39628" y="47212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60.1%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864858" y="9434513"/>
            <a:ext cx="55828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50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513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For Katan-50R - similar to Simon-9R: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MLP network using single-bit predictions managed to recover only 56.32% instead of 62.1%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I noticed: 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higher the actual accuracy, the more it is recovered.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Suspect: 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actual accuracy of around 80%, i.e., like for Speck-6R, to recover it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85648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Simon-9R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4137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51.76%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39628" y="47212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60.1%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5648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Katan-50R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64137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39628" y="52482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01529" y="9434513"/>
            <a:ext cx="48494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51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684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For Speck-7R - similar to Speck-6R: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This time, the depth-1 ResNet obtains an accuracy of 61.6%, i.e., lower than for Speck-6R.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Still,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Surprisingly, the MLP network using single-bit predictions recovered the same accuracy as the ResNet: 61.6%.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Suspicion not confirmed.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85648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Simon-9R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4137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51.76%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39628" y="47212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60.1%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5648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Katan-50R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64137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39628" y="52482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585648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Speck-7R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64137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739628" y="57753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897957" y="9434513"/>
            <a:ext cx="49208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52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384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New suspicion: 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The ability of the MLP network using single-bit predictions to recover the accuracy might depend on the cipher.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85648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Simon-9R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4137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51.76%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39628" y="47212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60.1%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5648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Katan-50R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64137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39628" y="52482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585648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Speck-7R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64137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739628" y="57753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891230" y="9434513"/>
            <a:ext cx="50553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53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7705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For Simon-8R - similar to Simon-9R: 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This time, the depth-1 ResNet obtains an accuracy of 71.3%, i.e., higher than that for Speck-7R</a:t>
            </a:r>
          </a:p>
          <a:p>
            <a:pPr algn="l" marL="539749" indent="-269875" lvl="1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Still,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l" marL="1079499" indent="-359833" lvl="2">
              <a:lnSpc>
                <a:spcPts val="3449"/>
              </a:lnSpc>
              <a:buFont typeface="Arial"/>
              <a:buChar char="⚬"/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he MLP network using single-bit predictions recovered only 56.32%.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Accuracy was not reached,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confirming that the results are cipher-dependent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85648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Simon-9R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4137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51.76%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39628" y="47212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60.1%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5648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Katan-50R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64137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39628" y="52482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585648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Speck-7R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64137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739628" y="57753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585648" y="63023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Simon-8R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264137" y="63023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739628" y="63023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71.3%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885813" y="9434513"/>
            <a:ext cx="51637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54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61954" y="1667422"/>
            <a:ext cx="4113179" cy="833501"/>
            <a:chOff x="0" y="0"/>
            <a:chExt cx="1083306" cy="219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306" cy="219523"/>
            </a:xfrm>
            <a:custGeom>
              <a:avLst/>
              <a:gdLst/>
              <a:ahLst/>
              <a:cxnLst/>
              <a:rect r="r" b="b" t="t" l="l"/>
              <a:pathLst>
                <a:path h="219523" w="1083306">
                  <a:moveTo>
                    <a:pt x="0" y="0"/>
                  </a:moveTo>
                  <a:lnTo>
                    <a:pt x="1083306" y="0"/>
                  </a:lnTo>
                  <a:lnTo>
                    <a:pt x="1083306" y="219523"/>
                  </a:lnTo>
                  <a:lnTo>
                    <a:pt x="0" y="2195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1083306" cy="2957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519"/>
                </a:lnSpc>
                <a:spcBef>
                  <a:spcPct val="0"/>
                </a:spcBef>
              </a:pPr>
              <a:r>
                <a:rPr lang="en-US" sz="3999" spc="39">
                  <a:solidFill>
                    <a:srgbClr val="231F2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Results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9144000" cy="10287000"/>
            <a:chOff x="0" y="0"/>
            <a:chExt cx="2844950" cy="32005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44950" cy="3200569"/>
            </a:xfrm>
            <a:custGeom>
              <a:avLst/>
              <a:gdLst/>
              <a:ahLst/>
              <a:cxnLst/>
              <a:rect r="r" b="b" t="t" l="l"/>
              <a:pathLst>
                <a:path h="3200569" w="2844950">
                  <a:moveTo>
                    <a:pt x="0" y="0"/>
                  </a:moveTo>
                  <a:lnTo>
                    <a:pt x="2844950" y="0"/>
                  </a:lnTo>
                  <a:lnTo>
                    <a:pt x="2844950" y="3200569"/>
                  </a:lnTo>
                  <a:lnTo>
                    <a:pt x="0" y="3200569"/>
                  </a:lnTo>
                  <a:close/>
                </a:path>
              </a:pathLst>
            </a:custGeom>
            <a:solidFill>
              <a:srgbClr val="F3F5F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844950" cy="3257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1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4792" y="1820838"/>
            <a:ext cx="7774417" cy="680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9"/>
              </a:lnSpc>
            </a:pPr>
            <a:r>
              <a:rPr lang="en-US" sz="3999" spc="391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Findings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680" y="3130566"/>
            <a:ext cx="8232640" cy="513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Still, the MLP network performed better than random guessing for both 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Simon-8/9R and Katan-50R, which means that at least, for a small part, Gohr’s neural distinguisher’s accuracy included the correctness of single-bit predictions.</a:t>
            </a: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  <a:p>
            <a:pPr algn="l">
              <a:lnSpc>
                <a:spcPts val="3449"/>
              </a:lnSpc>
            </a:pPr>
          </a:p>
        </p:txBody>
      </p:sp>
      <p:sp>
        <p:nvSpPr>
          <p:cNvPr name="AutoShape 10" id="10"/>
          <p:cNvSpPr/>
          <p:nvPr/>
        </p:nvSpPr>
        <p:spPr>
          <a:xfrm>
            <a:off x="9585648" y="4045353"/>
            <a:ext cx="840010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2264137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Recovered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39628" y="3604028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Actual (ResNet)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85648" y="3604028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Cipher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85648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Speck-6R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64137" y="419038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78.1%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39628" y="419038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78.3%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85648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Simon-9R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4137" y="47212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51.76%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39628" y="47212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60.1%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85648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Katan-50R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264137" y="52482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739628" y="52482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62.1%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585648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Speck-7R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64137" y="577532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739628" y="577532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61.6%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585648" y="63023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Simon-8R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264137" y="6302375"/>
            <a:ext cx="24754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56.32%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739628" y="6302375"/>
            <a:ext cx="32461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31F20"/>
                </a:solidFill>
                <a:latin typeface="Canva Sans"/>
                <a:ea typeface="Canva Sans"/>
                <a:cs typeface="Canva Sans"/>
                <a:sym typeface="Canva Sans"/>
              </a:rPr>
              <a:t>71.3%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888909" y="9434513"/>
            <a:ext cx="51018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55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7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accuracy of a (strong) neural distinguisher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(ResNet depth-1) 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“be understood in terms of the correctness of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single-bit predictions” for other ciphers as well?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77598" y="9434513"/>
            <a:ext cx="53280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56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2983356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QUESTION 7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68397" y="5095875"/>
            <a:ext cx="10951206" cy="200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Will the accuracy of a (strong) neural distinguisher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(ResNet depth-1) 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“be understood in terms of the correctness of</a:t>
            </a:r>
          </a:p>
          <a:p>
            <a:pPr algn="ctr">
              <a:lnSpc>
                <a:spcPts val="3999"/>
              </a:lnSpc>
            </a:pPr>
            <a:r>
              <a:rPr lang="en-US" sz="2898" spc="28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single-bit predictions” for other ciphers as well?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909983" y="9434513"/>
            <a:ext cx="46803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57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41832" y="731713"/>
            <a:ext cx="8002168" cy="6151666"/>
          </a:xfrm>
          <a:custGeom>
            <a:avLst/>
            <a:gdLst/>
            <a:ahLst/>
            <a:cxnLst/>
            <a:rect r="r" b="b" t="t" l="l"/>
            <a:pathLst>
              <a:path h="6151666" w="8002168">
                <a:moveTo>
                  <a:pt x="0" y="0"/>
                </a:moveTo>
                <a:lnTo>
                  <a:pt x="8002168" y="0"/>
                </a:lnTo>
                <a:lnTo>
                  <a:pt x="8002168" y="6151666"/>
                </a:lnTo>
                <a:lnTo>
                  <a:pt x="0" y="6151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795483" y="1252484"/>
            <a:ext cx="2694865" cy="1445122"/>
          </a:xfrm>
          <a:custGeom>
            <a:avLst/>
            <a:gdLst/>
            <a:ahLst/>
            <a:cxnLst/>
            <a:rect r="r" b="b" t="t" l="l"/>
            <a:pathLst>
              <a:path h="1445122" w="2694865">
                <a:moveTo>
                  <a:pt x="0" y="0"/>
                </a:moveTo>
                <a:lnTo>
                  <a:pt x="2694866" y="0"/>
                </a:lnTo>
                <a:lnTo>
                  <a:pt x="2694866" y="1445122"/>
                </a:lnTo>
                <a:lnTo>
                  <a:pt x="0" y="1445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79833" y="2775449"/>
            <a:ext cx="6680434" cy="188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3"/>
              </a:lnSpc>
            </a:pPr>
            <a:r>
              <a:rPr lang="en-US" sz="357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But only a small part could be understood/explained in this way </a:t>
            </a: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15324" y="857250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CONCLUSIONS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06954" y="3908876"/>
            <a:ext cx="1295234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The more information a (strong) neural distinguisher is given to train on, the better its performance is.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06954" y="5492824"/>
            <a:ext cx="12952346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The way one reshapes the ciphertexts matters for achieving a better-</a:t>
            </a:r>
          </a:p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performing neural distinguisher and is dependent on the neural distinguisher’s complexity.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06954" y="7484763"/>
            <a:ext cx="1295234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The DBitNet neural network of Bellini et al. 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appears to offer the best* overall performance on the studied ciphers.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86051" y="9434513"/>
            <a:ext cx="51589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58</a:t>
            </a: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>
  <p:cSld>
    <p:bg>
      <p:bgPr>
        <a:solidFill>
          <a:srgbClr val="F2F4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15324" y="857250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CONCLUSIONS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306954" y="3908876"/>
            <a:ext cx="1295234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The iterative training strategy of Bellini et al. for improving a neural distinguisher’s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performance does not seem to help.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06954" y="5285040"/>
            <a:ext cx="12952346" cy="170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The freezing layer strategy of Bao et al.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, even if the improvement is minor, does improve a neural distinguisher’s performance, given that there is a clear</a:t>
            </a:r>
            <a:r>
              <a:rPr lang="en-US" sz="2499" spc="24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separation between the feature extractor and the classifier of the neural distinguisher.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06954" y="7390297"/>
            <a:ext cx="12952346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NNBits of Habitzer et al. could not</a:t>
            </a:r>
            <a:r>
              <a:rPr lang="en-US" sz="2499" spc="244">
                <a:solidFill>
                  <a:srgbClr val="231F20"/>
                </a:solidFill>
                <a:latin typeface="DM Sans Bold"/>
                <a:ea typeface="DM Sans Bold"/>
                <a:cs typeface="DM Sans Bold"/>
                <a:sym typeface="DM Sans Bold"/>
              </a:rPr>
              <a:t> recover ResNets’ performance completely using (only) single-bit predictions for Simon or Katan despite being able to do that for Speck, meaning that ResNet bases its decision on more than the correctness of single-bit predictions for the two aforementioned ciphers.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77717" y="9457222"/>
            <a:ext cx="53256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59</a:t>
            </a:r>
          </a:p>
        </p:txBody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69367" y="-10264537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2"/>
                </a:lnTo>
                <a:lnTo>
                  <a:pt x="0" y="16255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324" y="3859733"/>
            <a:ext cx="12057353" cy="1702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48"/>
              </a:lnSpc>
            </a:pPr>
            <a:r>
              <a:rPr lang="en-US" sz="10107" spc="99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THANK YOU!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19603" y="-1536092"/>
            <a:ext cx="15841853" cy="16255633"/>
          </a:xfrm>
          <a:custGeom>
            <a:avLst/>
            <a:gdLst/>
            <a:ahLst/>
            <a:cxnLst/>
            <a:rect r="r" b="b" t="t" l="l"/>
            <a:pathLst>
              <a:path h="16255633" w="15841853">
                <a:moveTo>
                  <a:pt x="0" y="0"/>
                </a:moveTo>
                <a:lnTo>
                  <a:pt x="15841853" y="0"/>
                </a:lnTo>
                <a:lnTo>
                  <a:pt x="15841853" y="16255633"/>
                </a:lnTo>
                <a:lnTo>
                  <a:pt x="0" y="16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DAGAdlgk-uw</dc:identifier>
  <dcterms:modified xsi:type="dcterms:W3CDTF">2011-08-01T06:04:30Z</dcterms:modified>
  <cp:revision>1</cp:revision>
  <dc:title>Thesis</dc:title>
</cp:coreProperties>
</file>